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33"/>
  </p:notesMasterIdLst>
  <p:handoutMasterIdLst>
    <p:handoutMasterId r:id="rId34"/>
  </p:handoutMasterIdLst>
  <p:sldIdLst>
    <p:sldId id="330" r:id="rId2"/>
    <p:sldId id="326" r:id="rId3"/>
    <p:sldId id="257" r:id="rId4"/>
    <p:sldId id="258" r:id="rId5"/>
    <p:sldId id="327" r:id="rId6"/>
    <p:sldId id="260" r:id="rId7"/>
    <p:sldId id="259" r:id="rId8"/>
    <p:sldId id="261" r:id="rId9"/>
    <p:sldId id="262" r:id="rId10"/>
    <p:sldId id="263" r:id="rId11"/>
    <p:sldId id="264" r:id="rId12"/>
    <p:sldId id="328" r:id="rId13"/>
    <p:sldId id="265" r:id="rId14"/>
    <p:sldId id="266" r:id="rId15"/>
    <p:sldId id="267" r:id="rId16"/>
    <p:sldId id="268" r:id="rId17"/>
    <p:sldId id="269" r:id="rId18"/>
    <p:sldId id="270" r:id="rId19"/>
    <p:sldId id="299" r:id="rId20"/>
    <p:sldId id="271" r:id="rId21"/>
    <p:sldId id="272" r:id="rId22"/>
    <p:sldId id="273" r:id="rId23"/>
    <p:sldId id="274" r:id="rId24"/>
    <p:sldId id="275" r:id="rId25"/>
    <p:sldId id="276" r:id="rId26"/>
    <p:sldId id="278" r:id="rId27"/>
    <p:sldId id="279" r:id="rId28"/>
    <p:sldId id="280" r:id="rId29"/>
    <p:sldId id="281" r:id="rId30"/>
    <p:sldId id="282" r:id="rId31"/>
    <p:sldId id="283" r:id="rId3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EF6"/>
    <a:srgbClr val="F1F0FE"/>
    <a:srgbClr val="EAE8FE"/>
    <a:srgbClr val="F7F7FF"/>
    <a:srgbClr val="EFFFFD"/>
    <a:srgbClr val="000066"/>
    <a:srgbClr val="F6F5F9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2252" autoAdjust="0"/>
  </p:normalViewPr>
  <p:slideViewPr>
    <p:cSldViewPr snapToGrid="0">
      <p:cViewPr varScale="1">
        <p:scale>
          <a:sx n="69" d="100"/>
          <a:sy n="69" d="100"/>
        </p:scale>
        <p:origin x="1332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4FB857-2290-4DD4-A3E7-396B27521126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CD10D-9B20-4C1D-9E24-CDE255948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37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737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37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37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fld id="{DA56F22C-0831-4ADE-BB14-E73DAFBDDE3E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D70C9C6-6E8E-4BBB-9D31-3F1DE7C1638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/>
          </a:p>
        </p:txBody>
      </p:sp>
      <p:sp>
        <p:nvSpPr>
          <p:cNvPr id="91141" name="Header Placeholder 4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UNIT-I : Digital Image Fundamentals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6F22C-0831-4ADE-BB14-E73DAFBDDE3E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D70C9C6-6E8E-4BBB-9D31-3F1DE7C1638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/>
          </a:p>
        </p:txBody>
      </p:sp>
      <p:sp>
        <p:nvSpPr>
          <p:cNvPr id="91141" name="Header Placeholder 4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UNIT-I : Digital Image Fundamentals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2DC15-B1CC-4B33-A132-E79526D1D52A}" type="datetime1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CE130-703C-400D-96BE-AA8A7B336E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7E1BA-7413-4D4E-8428-1176A7E1D11D}" type="datetime1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9C985-6399-40C1-A742-1C3A202626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A69DF-8A11-434E-9B6F-4EE43F137B87}" type="datetime1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9B479-EF3A-48CE-A7A4-52724F0DFD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6E3C-EA86-4F65-9DB1-3186636249AE}" type="datetime1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114F2-D5F1-4AB7-9DE5-71E72B6342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C702B-C2AA-43A6-9D48-4403BCD948A8}" type="datetime1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4921B-BBC2-4579-B6F0-06A329C5FD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C839-BC50-4283-ADE7-EB72350BE416}" type="datetime1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C77AE-5B71-4DC9-8D6D-487EAD58997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7AB45-EC91-44F9-B0BD-E76E904AC31A}" type="datetime1">
              <a:rPr lang="en-US" smtClean="0"/>
              <a:t>8/1/2023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BEF17-0976-4A86-9E4B-DD7BFA91C7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EBFFE-9A9B-4744-9E7E-135C3DF41B07}" type="datetime1">
              <a:rPr lang="en-US" smtClean="0"/>
              <a:t>8/1/2023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CD3E3-6775-4A94-8A2E-8A1B6B007B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A395B-FBEC-476A-998B-61D7F00912CA}" type="datetime1">
              <a:rPr lang="en-US" smtClean="0"/>
              <a:t>8/1/2023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5DAEF-B9EE-4FBC-B6AA-7E6C0FA9572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2D410-E371-441E-B436-96C1427B9A59}" type="datetime1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22C90-2F70-4335-8350-7A922DEE8E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0C919-EA83-4686-A3F5-042F244A1CA3}" type="datetime1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E3943-7499-4BE0-A002-EF18E90CB1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D05F37-F582-434D-9EB8-6F561D9184EF}" type="datetime1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F1986D-98CC-41A1-85F2-15E30717A51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7" Type="http://schemas.openxmlformats.org/officeDocument/2006/relationships/slide" Target="slide2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4.xml"/><Relationship Id="rId5" Type="http://schemas.openxmlformats.org/officeDocument/2006/relationships/slide" Target="slide20.xml"/><Relationship Id="rId4" Type="http://schemas.openxmlformats.org/officeDocument/2006/relationships/slide" Target="slide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7" Type="http://schemas.openxmlformats.org/officeDocument/2006/relationships/slide" Target="slide2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4.xml"/><Relationship Id="rId5" Type="http://schemas.openxmlformats.org/officeDocument/2006/relationships/slide" Target="slide20.xml"/><Relationship Id="rId4" Type="http://schemas.openxmlformats.org/officeDocument/2006/relationships/slide" Target="slide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wmf"/><Relationship Id="rId4" Type="http://schemas.openxmlformats.org/officeDocument/2006/relationships/oleObject" Target="../embeddings/oleObject4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7.wmf"/><Relationship Id="rId4" Type="http://schemas.openxmlformats.org/officeDocument/2006/relationships/oleObject" Target="../embeddings/oleObject8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9.wmf"/><Relationship Id="rId4" Type="http://schemas.openxmlformats.org/officeDocument/2006/relationships/oleObject" Target="../embeddings/oleObject10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1.wmf"/><Relationship Id="rId4" Type="http://schemas.openxmlformats.org/officeDocument/2006/relationships/oleObject" Target="../embeddings/oleObject12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840660" y="1921847"/>
            <a:ext cx="713822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 Using Python</a:t>
            </a:r>
          </a:p>
          <a:p>
            <a:pPr algn="ctr">
              <a:defRPr/>
            </a:pPr>
            <a:endParaRPr lang="en-US" sz="40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en-US" sz="4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Unit-I (Part-II)</a:t>
            </a: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5530645" y="4839759"/>
            <a:ext cx="3303639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dalus" pitchFamily="18" charset="-78"/>
                <a:ea typeface="Cambria" pitchFamily="18" charset="0"/>
                <a:cs typeface="Andalus" pitchFamily="18" charset="-78"/>
              </a:rPr>
              <a:t>By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400" b="1" dirty="0" err="1">
                <a:latin typeface="Andalus" pitchFamily="18" charset="-78"/>
                <a:ea typeface="Cambria" pitchFamily="18" charset="0"/>
                <a:cs typeface="Andalus" pitchFamily="18" charset="-78"/>
              </a:rPr>
              <a:t>T.Vijaya</a:t>
            </a:r>
            <a:r>
              <a:rPr lang="en-US" sz="2400" b="1" dirty="0">
                <a:latin typeface="Andalus" pitchFamily="18" charset="-78"/>
                <a:ea typeface="Cambria" pitchFamily="18" charset="0"/>
                <a:cs typeface="Andalus" pitchFamily="18" charset="-78"/>
              </a:rPr>
              <a:t> Kumar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dalus" pitchFamily="18" charset="-78"/>
                <a:ea typeface="Cambria" pitchFamily="18" charset="0"/>
                <a:cs typeface="Andalus" pitchFamily="18" charset="-78"/>
              </a:rPr>
              <a:t>Assistant Professor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ndalus" pitchFamily="18" charset="-78"/>
              <a:cs typeface="Andalus" pitchFamily="18" charset="-7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43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457200" y="1084014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Tristimulus</a:t>
            </a:r>
          </a:p>
          <a:p>
            <a:pPr>
              <a:buFont typeface="Arial" charset="0"/>
              <a:buNone/>
            </a:pP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Red, green, and blue are denoted X, Y, and Z, respectively.   A color is defined by its trichromatic coefficients, defined as</a:t>
            </a:r>
          </a:p>
          <a:p>
            <a:pPr>
              <a:buFont typeface="Arial" charset="0"/>
              <a:buNone/>
            </a:pP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</p:txBody>
      </p:sp>
      <p:graphicFrame>
        <p:nvGraphicFramePr>
          <p:cNvPr id="67584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3533628"/>
              </p:ext>
            </p:extLst>
          </p:nvPr>
        </p:nvGraphicFramePr>
        <p:xfrm>
          <a:off x="3490913" y="2737466"/>
          <a:ext cx="2162175" cy="285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14400" imgH="1206360" progId="">
                  <p:embed/>
                </p:oleObj>
              </mc:Choice>
              <mc:Fallback>
                <p:oleObj name="Equation" r:id="rId2" imgW="914400" imgH="120636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0913" y="2737466"/>
                        <a:ext cx="2162175" cy="2852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Slide Number Placeholder 8"/>
          <p:cNvSpPr txBox="1">
            <a:spLocks/>
          </p:cNvSpPr>
          <p:nvPr/>
        </p:nvSpPr>
        <p:spPr bwMode="auto">
          <a:xfrm>
            <a:off x="6553200" y="6245225"/>
            <a:ext cx="22891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D73BA2-5AFE-43CF-8E09-DA0583C99A8C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Text Box 10">
            <a:extLst>
              <a:ext uri="{FF2B5EF4-FFF2-40B4-BE49-F238E27FC236}">
                <a16:creationId xmlns:a16="http://schemas.microsoft.com/office/drawing/2014/main" id="{188223E7-C93C-B7BF-F537-9564E356E6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285" y="195517"/>
            <a:ext cx="682850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and Secondary colors </a:t>
            </a:r>
            <a:endParaRPr lang="en-US" sz="4000" b="1" u="sng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867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514788" y="6048243"/>
            <a:ext cx="7894417" cy="476250"/>
          </a:xfrm>
        </p:spPr>
        <p:txBody>
          <a:bodyPr>
            <a:normAutofit/>
          </a:bodyPr>
          <a:lstStyle/>
          <a:p>
            <a:pPr algn="just">
              <a:buFont typeface="Arial" charset="0"/>
              <a:buNone/>
            </a:pPr>
            <a:r>
              <a:rPr lang="en-US" sz="2000" dirty="0">
                <a:effectLst/>
                <a:latin typeface="Andalus" pitchFamily="18" charset="-78"/>
                <a:cs typeface="Andalus" pitchFamily="18" charset="-78"/>
              </a:rPr>
              <a:t>    It shows color composition as a function of x (red) and y (green)</a:t>
            </a:r>
          </a:p>
        </p:txBody>
      </p:sp>
      <p:pic>
        <p:nvPicPr>
          <p:cNvPr id="67686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8581" y="863374"/>
            <a:ext cx="5004619" cy="5184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7687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04792" y="2542250"/>
            <a:ext cx="1633485" cy="886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8"/>
          <p:cNvSpPr txBox="1">
            <a:spLocks/>
          </p:cNvSpPr>
          <p:nvPr/>
        </p:nvSpPr>
        <p:spPr bwMode="auto">
          <a:xfrm>
            <a:off x="6553200" y="6245225"/>
            <a:ext cx="22891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D73BA2-5AFE-43CF-8E09-DA0583C99A8C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ext Box 10">
            <a:extLst>
              <a:ext uri="{FF2B5EF4-FFF2-40B4-BE49-F238E27FC236}">
                <a16:creationId xmlns:a16="http://schemas.microsoft.com/office/drawing/2014/main" id="{61BC1AD0-0D54-EBF1-BFEC-04BD2F510E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285" y="195517"/>
            <a:ext cx="682850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and Secondary colors </a:t>
            </a:r>
            <a:endParaRPr lang="en-US" sz="4000" b="1" u="sng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1303593" y="306499"/>
            <a:ext cx="653681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 Models &amp; Conversion</a:t>
            </a:r>
          </a:p>
        </p:txBody>
      </p:sp>
      <p:sp>
        <p:nvSpPr>
          <p:cNvPr id="15367" name="TextBox 6"/>
          <p:cNvSpPr txBox="1">
            <a:spLocks noChangeArrowheads="1"/>
          </p:cNvSpPr>
          <p:nvPr/>
        </p:nvSpPr>
        <p:spPr bwMode="auto">
          <a:xfrm>
            <a:off x="723899" y="1333272"/>
            <a:ext cx="76962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RGB Color Model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itchFamily="2" charset="2"/>
              <a:buChar char="q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CMY &amp; CMYK Color Model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itchFamily="2" charset="2"/>
              <a:buChar char="q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HSI Color Model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itchFamily="2" charset="2"/>
              <a:buChar char="q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Converting RGB to HSI Color Model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itchFamily="2" charset="2"/>
              <a:buChar char="q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Converting HSI to RGB Color Model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89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06129" y="1352450"/>
            <a:ext cx="5841465" cy="4975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2320439" y="323079"/>
            <a:ext cx="450312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Color Model</a:t>
            </a:r>
            <a:endParaRPr lang="en-US" sz="4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lide Number Placeholder 8"/>
          <p:cNvSpPr txBox="1">
            <a:spLocks/>
          </p:cNvSpPr>
          <p:nvPr/>
        </p:nvSpPr>
        <p:spPr bwMode="auto">
          <a:xfrm>
            <a:off x="6553200" y="6245225"/>
            <a:ext cx="22891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D73BA2-5AFE-43CF-8E09-DA0583C99A8C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70451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81652" y="2228319"/>
            <a:ext cx="1938510" cy="2445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91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1957388"/>
            <a:ext cx="3817938" cy="3405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78921" name="Text Box 9"/>
          <p:cNvSpPr txBox="1">
            <a:spLocks noChangeArrowheads="1"/>
          </p:cNvSpPr>
          <p:nvPr/>
        </p:nvSpPr>
        <p:spPr bwMode="auto">
          <a:xfrm>
            <a:off x="604684" y="5418508"/>
            <a:ext cx="811161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000" u="sng" dirty="0">
                <a:latin typeface="Andalus" pitchFamily="18" charset="-78"/>
                <a:cs typeface="Andalus" pitchFamily="18" charset="-78"/>
              </a:rPr>
              <a:t>Pixel depth</a:t>
            </a:r>
          </a:p>
          <a:p>
            <a:r>
              <a:rPr lang="en-US" sz="2000" dirty="0">
                <a:latin typeface="Andalus" pitchFamily="18" charset="-78"/>
                <a:cs typeface="Andalus" pitchFamily="18" charset="-78"/>
              </a:rPr>
              <a:t>The total number of colors in a 24-bit RGB image is (2</a:t>
            </a:r>
            <a:r>
              <a:rPr lang="en-US" sz="2000" baseline="30000" dirty="0">
                <a:latin typeface="Andalus" pitchFamily="18" charset="-78"/>
                <a:cs typeface="Andalus" pitchFamily="18" charset="-78"/>
              </a:rPr>
              <a:t>8</a:t>
            </a:r>
            <a:r>
              <a:rPr lang="en-US" sz="2000" dirty="0">
                <a:latin typeface="Andalus" pitchFamily="18" charset="-78"/>
                <a:cs typeface="Andalus" pitchFamily="18" charset="-78"/>
              </a:rPr>
              <a:t>)</a:t>
            </a:r>
            <a:r>
              <a:rPr lang="en-US" sz="2000" baseline="30000" dirty="0">
                <a:latin typeface="Andalus" pitchFamily="18" charset="-78"/>
                <a:cs typeface="Andalus" pitchFamily="18" charset="-78"/>
              </a:rPr>
              <a:t>3 </a:t>
            </a:r>
            <a:r>
              <a:rPr lang="en-US" sz="2000" dirty="0">
                <a:latin typeface="Andalus" pitchFamily="18" charset="-78"/>
                <a:cs typeface="Andalus" pitchFamily="18" charset="-78"/>
              </a:rPr>
              <a:t>= 16,777,216</a:t>
            </a:r>
          </a:p>
        </p:txBody>
      </p:sp>
      <p:sp>
        <p:nvSpPr>
          <p:cNvPr id="15" name="Slide Number Placeholder 8"/>
          <p:cNvSpPr txBox="1">
            <a:spLocks/>
          </p:cNvSpPr>
          <p:nvPr/>
        </p:nvSpPr>
        <p:spPr bwMode="auto">
          <a:xfrm>
            <a:off x="6553200" y="6245225"/>
            <a:ext cx="22891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D73BA2-5AFE-43CF-8E09-DA0583C99A8C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70348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24907" y="2428699"/>
            <a:ext cx="16097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 Box 10">
            <a:extLst>
              <a:ext uri="{FF2B5EF4-FFF2-40B4-BE49-F238E27FC236}">
                <a16:creationId xmlns:a16="http://schemas.microsoft.com/office/drawing/2014/main" id="{9321AC69-1963-DFE9-5007-8043E6294A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0439" y="323079"/>
            <a:ext cx="450312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Color Model</a:t>
            </a:r>
            <a:endParaRPr lang="en-US" sz="4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8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89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8"/>
          <p:cNvSpPr txBox="1">
            <a:spLocks/>
          </p:cNvSpPr>
          <p:nvPr/>
        </p:nvSpPr>
        <p:spPr bwMode="auto">
          <a:xfrm>
            <a:off x="6553200" y="6245225"/>
            <a:ext cx="22891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D73BA2-5AFE-43CF-8E09-DA0583C99A8C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70246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4944" y="1160094"/>
            <a:ext cx="6905625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 Box 10">
            <a:extLst>
              <a:ext uri="{FF2B5EF4-FFF2-40B4-BE49-F238E27FC236}">
                <a16:creationId xmlns:a16="http://schemas.microsoft.com/office/drawing/2014/main" id="{3060D6A9-DACB-BC48-66D4-4373819BAE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0439" y="264087"/>
            <a:ext cx="450312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 Color Model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44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9088" y="442450"/>
            <a:ext cx="75914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014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4863" y="1607637"/>
            <a:ext cx="7534275" cy="504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8"/>
          <p:cNvSpPr txBox="1">
            <a:spLocks/>
          </p:cNvSpPr>
          <p:nvPr/>
        </p:nvSpPr>
        <p:spPr bwMode="auto">
          <a:xfrm>
            <a:off x="6553200" y="6245225"/>
            <a:ext cx="22891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D73BA2-5AFE-43CF-8E09-DA0583C99A8C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573314" y="5163220"/>
            <a:ext cx="799737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latin typeface="Andalus" pitchFamily="18" charset="-78"/>
                <a:cs typeface="Andalus" pitchFamily="18" charset="-78"/>
              </a:rPr>
              <a:t>Safe RGB colors</a:t>
            </a:r>
            <a:r>
              <a:rPr lang="en-US" sz="2000" dirty="0">
                <a:latin typeface="Andalus" pitchFamily="18" charset="-78"/>
                <a:cs typeface="Andalus" pitchFamily="18" charset="-78"/>
              </a:rPr>
              <a:t> (or </a:t>
            </a:r>
            <a:r>
              <a:rPr lang="en-US" sz="2000" b="1" dirty="0">
                <a:latin typeface="Andalus" pitchFamily="18" charset="-78"/>
                <a:cs typeface="Andalus" pitchFamily="18" charset="-78"/>
              </a:rPr>
              <a:t>safe Web colors</a:t>
            </a:r>
            <a:r>
              <a:rPr lang="en-US" sz="2000" dirty="0">
                <a:latin typeface="Andalus" pitchFamily="18" charset="-78"/>
                <a:cs typeface="Andalus" pitchFamily="18" charset="-78"/>
              </a:rPr>
              <a:t>) are reproduced faithfully, reasonably independently of viewer hardware capabilities </a:t>
            </a:r>
          </a:p>
        </p:txBody>
      </p:sp>
      <p:pic>
        <p:nvPicPr>
          <p:cNvPr id="70041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75" y="1490511"/>
            <a:ext cx="5429250" cy="325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 Box 10">
            <a:extLst>
              <a:ext uri="{FF2B5EF4-FFF2-40B4-BE49-F238E27FC236}">
                <a16:creationId xmlns:a16="http://schemas.microsoft.com/office/drawing/2014/main" id="{FB401A9E-E845-1049-2B50-1A90B0074C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0439" y="264087"/>
            <a:ext cx="450312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 Color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403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8892337"/>
              </p:ext>
            </p:extLst>
          </p:nvPr>
        </p:nvGraphicFramePr>
        <p:xfrm>
          <a:off x="2939590" y="1407720"/>
          <a:ext cx="3049587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54080" imgH="711000" progId="">
                  <p:embed/>
                </p:oleObj>
              </mc:Choice>
              <mc:Fallback>
                <p:oleObj name="Equation" r:id="rId2" imgW="1054080" imgH="71100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9590" y="1407720"/>
                        <a:ext cx="3049587" cy="205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4037" name="Text Box 5"/>
          <p:cNvSpPr txBox="1">
            <a:spLocks noChangeArrowheads="1"/>
          </p:cNvSpPr>
          <p:nvPr/>
        </p:nvSpPr>
        <p:spPr bwMode="auto">
          <a:xfrm>
            <a:off x="362857" y="3897768"/>
            <a:ext cx="8447314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Equal amounts of the pigment primaries, cyan, magenta, and yellow should produce black. In practice, combining these colors for printing produces a muddy-looking black.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produce true black, the predominant color in printing, the fourth color, black, is added, giving rise to the CMYK color model.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520311" y="328742"/>
            <a:ext cx="756180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CMY and CMYK Color Models</a:t>
            </a:r>
          </a:p>
        </p:txBody>
      </p:sp>
      <p:sp>
        <p:nvSpPr>
          <p:cNvPr id="13" name="Slide Number Placeholder 8"/>
          <p:cNvSpPr txBox="1">
            <a:spLocks/>
          </p:cNvSpPr>
          <p:nvPr/>
        </p:nvSpPr>
        <p:spPr bwMode="auto">
          <a:xfrm>
            <a:off x="6553200" y="6245225"/>
            <a:ext cx="22891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D73BA2-5AFE-43CF-8E09-DA0583C99A8C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84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403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788" name="Picture 12" descr="200px-CMY_component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4063" y="1047134"/>
            <a:ext cx="2201862" cy="5607665"/>
          </a:xfrm>
          <a:prstGeom prst="rect">
            <a:avLst/>
          </a:prstGeom>
          <a:noFill/>
        </p:spPr>
      </p:pic>
      <p:pic>
        <p:nvPicPr>
          <p:cNvPr id="715790" name="Picture 14" descr="180px-CMYK_component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86463" y="1047134"/>
            <a:ext cx="2286000" cy="5798165"/>
          </a:xfrm>
          <a:prstGeom prst="rect">
            <a:avLst/>
          </a:prstGeom>
          <a:noFill/>
        </p:spPr>
      </p:pic>
      <p:sp>
        <p:nvSpPr>
          <p:cNvPr id="715791" name="Text Box 15"/>
          <p:cNvSpPr txBox="1">
            <a:spLocks noChangeArrowheads="1"/>
          </p:cNvSpPr>
          <p:nvPr/>
        </p:nvSpPr>
        <p:spPr bwMode="auto">
          <a:xfrm>
            <a:off x="3423767" y="3613405"/>
            <a:ext cx="211949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Andalus" pitchFamily="18" charset="-78"/>
                <a:cs typeface="Andalus" pitchFamily="18" charset="-78"/>
              </a:rPr>
              <a:t>CMY vs. CMYK</a:t>
            </a:r>
          </a:p>
        </p:txBody>
      </p:sp>
      <p:sp>
        <p:nvSpPr>
          <p:cNvPr id="2" name="Text Box 10">
            <a:extLst>
              <a:ext uri="{FF2B5EF4-FFF2-40B4-BE49-F238E27FC236}">
                <a16:creationId xmlns:a16="http://schemas.microsoft.com/office/drawing/2014/main" id="{2FB45AE8-0D66-77ED-2214-02EC587DB1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311" y="328742"/>
            <a:ext cx="756180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CMY and CMYK Color Models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715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715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579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1574006" y="240407"/>
            <a:ext cx="5995987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9F4BB4-EDC6-C71A-8E9D-7F3F906AB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" y="989391"/>
            <a:ext cx="8305800" cy="5011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Color fundamentals, 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Color image formats and conversion.</a:t>
            </a:r>
          </a:p>
          <a:p>
            <a:pPr marL="785813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RGB Color Model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85813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CMY &amp; CMYK Color Model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85813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HSI Color Model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85813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Converting RGB to HSI Color Model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85813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Converting HSI to RGB Color Model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85813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62" name="Rectangle 6"/>
          <p:cNvSpPr>
            <a:spLocks noChangeArrowheads="1"/>
          </p:cNvSpPr>
          <p:nvPr/>
        </p:nvSpPr>
        <p:spPr bwMode="auto">
          <a:xfrm>
            <a:off x="340180" y="1734452"/>
            <a:ext cx="8535988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dominant wavelength in a mixture of light waves, represents dominant color as perceived by an observer.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Saturation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relative purity or the amount of white light mixed with its hue.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brightness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achromatic notion of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2578535" y="294674"/>
            <a:ext cx="398692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HSI Color Model</a:t>
            </a:r>
          </a:p>
        </p:txBody>
      </p:sp>
      <p:sp>
        <p:nvSpPr>
          <p:cNvPr id="12" name="Slide Number Placeholder 8"/>
          <p:cNvSpPr txBox="1">
            <a:spLocks/>
          </p:cNvSpPr>
          <p:nvPr/>
        </p:nvSpPr>
        <p:spPr bwMode="auto">
          <a:xfrm>
            <a:off x="6553200" y="6245225"/>
            <a:ext cx="22891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D73BA2-5AFE-43CF-8E09-DA0583C99A8C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08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0075" y="2224986"/>
            <a:ext cx="6472238" cy="32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Slide Number Placeholder 8"/>
          <p:cNvSpPr txBox="1">
            <a:spLocks/>
          </p:cNvSpPr>
          <p:nvPr/>
        </p:nvSpPr>
        <p:spPr bwMode="auto">
          <a:xfrm>
            <a:off x="6553200" y="6245225"/>
            <a:ext cx="22891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D73BA2-5AFE-43CF-8E09-DA0583C99A8C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70963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16775" y="2164670"/>
            <a:ext cx="1619250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 Box 10">
            <a:extLst>
              <a:ext uri="{FF2B5EF4-FFF2-40B4-BE49-F238E27FC236}">
                <a16:creationId xmlns:a16="http://schemas.microsoft.com/office/drawing/2014/main" id="{09A1EB0D-B603-4B34-E2B6-3BD10327A9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8535" y="294674"/>
            <a:ext cx="398692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HSI Color Model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10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4363" y="595086"/>
            <a:ext cx="7726362" cy="4361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0860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2843" y="5181830"/>
            <a:ext cx="7239000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13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93938" y="391886"/>
            <a:ext cx="4384675" cy="6337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07585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85882" y="457428"/>
            <a:ext cx="1581150" cy="292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155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301625" y="1701799"/>
            <a:ext cx="8540750" cy="4089400"/>
          </a:xfrm>
        </p:spPr>
        <p:txBody>
          <a:bodyPr/>
          <a:lstStyle/>
          <a:p>
            <a:pPr algn="just"/>
            <a:r>
              <a:rPr lang="en-US" sz="2400" dirty="0">
                <a:effectLst/>
                <a:latin typeface="Andalus" pitchFamily="18" charset="-78"/>
                <a:cs typeface="Andalus" pitchFamily="18" charset="-78"/>
              </a:rPr>
              <a:t>Given an image in RGB color format, the H component of each RGB pixel is obtained using the equation</a:t>
            </a:r>
          </a:p>
          <a:p>
            <a:pPr algn="just">
              <a:buFont typeface="Arial" charset="0"/>
              <a:buNone/>
            </a:pPr>
            <a:endParaRPr lang="en-US" sz="2400" dirty="0">
              <a:effectLst/>
              <a:latin typeface="Andalus" pitchFamily="18" charset="-78"/>
              <a:cs typeface="Andalus" pitchFamily="18" charset="-78"/>
            </a:endParaRPr>
          </a:p>
        </p:txBody>
      </p:sp>
      <p:graphicFrame>
        <p:nvGraphicFramePr>
          <p:cNvPr id="689156" name="Object 4"/>
          <p:cNvGraphicFramePr>
            <a:graphicFrameLocks noChangeAspect="1"/>
          </p:cNvGraphicFramePr>
          <p:nvPr/>
        </p:nvGraphicFramePr>
        <p:xfrm>
          <a:off x="1192213" y="2693988"/>
          <a:ext cx="3613150" cy="1023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12800" imgH="457200" progId="">
                  <p:embed/>
                </p:oleObj>
              </mc:Choice>
              <mc:Fallback>
                <p:oleObj name="Equation" r:id="rId2" imgW="1612800" imgH="45720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213" y="2693988"/>
                        <a:ext cx="3613150" cy="1023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9157" name="Object 5"/>
          <p:cNvGraphicFramePr>
            <a:graphicFrameLocks noChangeAspect="1"/>
          </p:cNvGraphicFramePr>
          <p:nvPr/>
        </p:nvGraphicFramePr>
        <p:xfrm>
          <a:off x="1047750" y="4095750"/>
          <a:ext cx="5046663" cy="151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628720" imgH="787320" progId="">
                  <p:embed/>
                </p:oleObj>
              </mc:Choice>
              <mc:Fallback>
                <p:oleObj name="Equation" r:id="rId4" imgW="2628720" imgH="787320" progId="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750" y="4095750"/>
                        <a:ext cx="5046663" cy="151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8" descr="DIP3E_book_cover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Color Image Processing </a:t>
            </a:r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436914" y="874713"/>
            <a:ext cx="747485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latin typeface="Andalus" pitchFamily="18" charset="-78"/>
                <a:cs typeface="Andalus" pitchFamily="18" charset="-78"/>
              </a:rPr>
              <a:t>Converting Colors from RGB to HSI</a:t>
            </a:r>
            <a:endParaRPr lang="en-US" sz="36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4" name="Slide Number Placeholder 8"/>
          <p:cNvSpPr txBox="1">
            <a:spLocks/>
          </p:cNvSpPr>
          <p:nvPr/>
        </p:nvSpPr>
        <p:spPr bwMode="auto">
          <a:xfrm>
            <a:off x="6553200" y="6245225"/>
            <a:ext cx="22891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D73BA2-5AFE-43CF-8E09-DA0583C99A8C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89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179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301625" y="1687284"/>
            <a:ext cx="8540750" cy="765629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400" dirty="0">
                <a:effectLst/>
                <a:latin typeface="Andalus" pitchFamily="18" charset="-78"/>
                <a:cs typeface="Andalus" pitchFamily="18" charset="-78"/>
              </a:rPr>
              <a:t>Given an image in RGB color format, the saturation component is given by</a:t>
            </a:r>
          </a:p>
          <a:p>
            <a:pPr algn="just">
              <a:buFont typeface="Arial" charset="0"/>
              <a:buNone/>
            </a:pPr>
            <a:endParaRPr lang="en-US" sz="2400" dirty="0">
              <a:effectLst/>
              <a:latin typeface="Andalus" pitchFamily="18" charset="-78"/>
              <a:cs typeface="Andalus" pitchFamily="18" charset="-78"/>
            </a:endParaRPr>
          </a:p>
        </p:txBody>
      </p:sp>
      <p:graphicFrame>
        <p:nvGraphicFramePr>
          <p:cNvPr id="690180" name="Object 4"/>
          <p:cNvGraphicFramePr>
            <a:graphicFrameLocks noChangeAspect="1"/>
          </p:cNvGraphicFramePr>
          <p:nvPr/>
        </p:nvGraphicFramePr>
        <p:xfrm>
          <a:off x="2253457" y="2736850"/>
          <a:ext cx="4637087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70000" imgH="419040" progId="">
                  <p:embed/>
                </p:oleObj>
              </mc:Choice>
              <mc:Fallback>
                <p:oleObj name="Equation" r:id="rId2" imgW="2070000" imgH="41904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3457" y="2736850"/>
                        <a:ext cx="4637087" cy="938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8" descr="DIP3E_book_cove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Color Image Processing </a:t>
            </a:r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5995987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Contd…</a:t>
            </a:r>
          </a:p>
        </p:txBody>
      </p:sp>
      <p:sp>
        <p:nvSpPr>
          <p:cNvPr id="13" name="Slide Number Placeholder 8"/>
          <p:cNvSpPr txBox="1">
            <a:spLocks/>
          </p:cNvSpPr>
          <p:nvPr/>
        </p:nvSpPr>
        <p:spPr bwMode="auto">
          <a:xfrm>
            <a:off x="6553200" y="6245225"/>
            <a:ext cx="22891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D73BA2-5AFE-43CF-8E09-DA0583C99A8C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6" name="Rectangle 3"/>
          <p:cNvSpPr txBox="1">
            <a:spLocks noRot="1" noChangeArrowheads="1"/>
          </p:cNvSpPr>
          <p:nvPr/>
        </p:nvSpPr>
        <p:spPr bwMode="auto">
          <a:xfrm>
            <a:off x="403225" y="3951511"/>
            <a:ext cx="8540750" cy="780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charset="0"/>
              <a:buChar char="►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ndalus" pitchFamily="18" charset="-78"/>
                <a:cs typeface="Andalus" pitchFamily="18" charset="-78"/>
              </a:rPr>
              <a:t>Given an image in RGB color format, the intensity component is given by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charset="0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ndalus" pitchFamily="18" charset="-78"/>
              <a:cs typeface="Andalus" pitchFamily="18" charset="-78"/>
            </a:endParaRPr>
          </a:p>
        </p:txBody>
      </p:sp>
      <p:graphicFrame>
        <p:nvGraphicFramePr>
          <p:cNvPr id="690182" name="Object 6"/>
          <p:cNvGraphicFramePr>
            <a:graphicFrameLocks noChangeAspect="1"/>
          </p:cNvGraphicFramePr>
          <p:nvPr/>
        </p:nvGraphicFramePr>
        <p:xfrm>
          <a:off x="3187700" y="4681273"/>
          <a:ext cx="2768600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91880" imgH="393480" progId="">
                  <p:embed/>
                </p:oleObj>
              </mc:Choice>
              <mc:Fallback>
                <p:oleObj name="Equation" r:id="rId5" imgW="1091880" imgH="393480" progId="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7700" y="4681273"/>
                        <a:ext cx="2768600" cy="996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227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301625" y="1716312"/>
            <a:ext cx="8540750" cy="678543"/>
          </a:xfrm>
        </p:spPr>
        <p:txBody>
          <a:bodyPr/>
          <a:lstStyle/>
          <a:p>
            <a:r>
              <a:rPr lang="en-US" sz="2400" dirty="0">
                <a:effectLst/>
                <a:latin typeface="Andalus" pitchFamily="18" charset="-78"/>
                <a:cs typeface="Andalus" pitchFamily="18" charset="-78"/>
              </a:rPr>
              <a:t>RG sector </a:t>
            </a:r>
          </a:p>
          <a:p>
            <a:pPr>
              <a:buFont typeface="Arial" charset="0"/>
              <a:buNone/>
            </a:pPr>
            <a:endParaRPr lang="en-US" sz="2400" dirty="0">
              <a:effectLst/>
              <a:latin typeface="Andalus" pitchFamily="18" charset="-78"/>
              <a:cs typeface="Andalus" pitchFamily="18" charset="-78"/>
            </a:endParaRPr>
          </a:p>
        </p:txBody>
      </p:sp>
      <p:graphicFrame>
        <p:nvGraphicFramePr>
          <p:cNvPr id="692228" name="Object 4"/>
          <p:cNvGraphicFramePr>
            <a:graphicFrameLocks noChangeAspect="1"/>
          </p:cNvGraphicFramePr>
          <p:nvPr/>
        </p:nvGraphicFramePr>
        <p:xfrm>
          <a:off x="2640807" y="2628900"/>
          <a:ext cx="3862387" cy="289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23880" imgH="1143000" progId="">
                  <p:embed/>
                </p:oleObj>
              </mc:Choice>
              <mc:Fallback>
                <p:oleObj name="Equation" r:id="rId2" imgW="1523880" imgH="114300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0807" y="2628900"/>
                        <a:ext cx="3862387" cy="289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2229" name="Object 5"/>
          <p:cNvGraphicFramePr>
            <a:graphicFrameLocks noChangeAspect="1"/>
          </p:cNvGraphicFramePr>
          <p:nvPr/>
        </p:nvGraphicFramePr>
        <p:xfrm>
          <a:off x="2259013" y="1674358"/>
          <a:ext cx="20939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77760" imgH="228600" progId="">
                  <p:embed/>
                </p:oleObj>
              </mc:Choice>
              <mc:Fallback>
                <p:oleObj name="Equation" r:id="rId4" imgW="977760" imgH="228600" progId="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9013" y="1674358"/>
                        <a:ext cx="209391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8" descr="DIP3E_book_cover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Color Image Processing </a:t>
            </a:r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407887" y="874713"/>
            <a:ext cx="7518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latin typeface="Andalus" pitchFamily="18" charset="-78"/>
                <a:cs typeface="Andalus" pitchFamily="18" charset="-78"/>
              </a:rPr>
              <a:t>Converting Colors from HSI to RGB</a:t>
            </a:r>
            <a:endParaRPr lang="en-US" sz="32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4" name="Slide Number Placeholder 8"/>
          <p:cNvSpPr txBox="1">
            <a:spLocks/>
          </p:cNvSpPr>
          <p:nvPr/>
        </p:nvSpPr>
        <p:spPr bwMode="auto">
          <a:xfrm>
            <a:off x="6553200" y="6245225"/>
            <a:ext cx="22891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D73BA2-5AFE-43CF-8E09-DA0583C99A8C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301625" y="1672770"/>
            <a:ext cx="8540750" cy="562429"/>
          </a:xfrm>
        </p:spPr>
        <p:txBody>
          <a:bodyPr/>
          <a:lstStyle/>
          <a:p>
            <a:pPr algn="just"/>
            <a:r>
              <a:rPr lang="en-US" sz="2400" dirty="0">
                <a:effectLst/>
                <a:latin typeface="Andalus" pitchFamily="18" charset="-78"/>
                <a:cs typeface="Andalus" pitchFamily="18" charset="-78"/>
              </a:rPr>
              <a:t>RG sector </a:t>
            </a:r>
          </a:p>
          <a:p>
            <a:pPr algn="just">
              <a:buFont typeface="Arial" charset="0"/>
              <a:buNone/>
            </a:pPr>
            <a:endParaRPr lang="en-US" sz="2400" dirty="0">
              <a:effectLst/>
              <a:latin typeface="Andalus" pitchFamily="18" charset="-78"/>
              <a:cs typeface="Andalus" pitchFamily="18" charset="-78"/>
            </a:endParaRPr>
          </a:p>
        </p:txBody>
      </p:sp>
      <p:graphicFrame>
        <p:nvGraphicFramePr>
          <p:cNvPr id="693252" name="Object 4"/>
          <p:cNvGraphicFramePr>
            <a:graphicFrameLocks noChangeAspect="1"/>
          </p:cNvGraphicFramePr>
          <p:nvPr/>
        </p:nvGraphicFramePr>
        <p:xfrm>
          <a:off x="2640807" y="2308225"/>
          <a:ext cx="3862387" cy="353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23880" imgH="1396800" progId="">
                  <p:embed/>
                </p:oleObj>
              </mc:Choice>
              <mc:Fallback>
                <p:oleObj name="Equation" r:id="rId2" imgW="1523880" imgH="139680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0807" y="2308225"/>
                        <a:ext cx="3862387" cy="3538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3253" name="Object 5"/>
          <p:cNvGraphicFramePr>
            <a:graphicFrameLocks noChangeAspect="1"/>
          </p:cNvGraphicFramePr>
          <p:nvPr/>
        </p:nvGraphicFramePr>
        <p:xfrm>
          <a:off x="2097088" y="1630816"/>
          <a:ext cx="241935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30040" imgH="228600" progId="">
                  <p:embed/>
                </p:oleObj>
              </mc:Choice>
              <mc:Fallback>
                <p:oleObj name="Equation" r:id="rId4" imgW="1130040" imgH="228600" progId="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7088" y="1630816"/>
                        <a:ext cx="2419350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8" descr="DIP3E_book_cover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Color Image Processing </a:t>
            </a:r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5995987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Contd…</a:t>
            </a:r>
          </a:p>
        </p:txBody>
      </p:sp>
      <p:sp>
        <p:nvSpPr>
          <p:cNvPr id="14" name="Slide Number Placeholder 8"/>
          <p:cNvSpPr txBox="1">
            <a:spLocks/>
          </p:cNvSpPr>
          <p:nvPr/>
        </p:nvSpPr>
        <p:spPr bwMode="auto">
          <a:xfrm>
            <a:off x="6553200" y="6245225"/>
            <a:ext cx="22891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D73BA2-5AFE-43CF-8E09-DA0583C99A8C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275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301625" y="1716312"/>
            <a:ext cx="8540750" cy="504371"/>
          </a:xfrm>
        </p:spPr>
        <p:txBody>
          <a:bodyPr/>
          <a:lstStyle/>
          <a:p>
            <a:pPr algn="just"/>
            <a:r>
              <a:rPr lang="en-US" sz="2400" dirty="0">
                <a:effectLst/>
                <a:latin typeface="Andalus" pitchFamily="18" charset="-78"/>
                <a:cs typeface="Andalus" pitchFamily="18" charset="-78"/>
              </a:rPr>
              <a:t>RG sector </a:t>
            </a:r>
          </a:p>
          <a:p>
            <a:pPr algn="just">
              <a:buFont typeface="Arial" charset="0"/>
              <a:buNone/>
            </a:pPr>
            <a:endParaRPr lang="en-US" sz="2400" dirty="0">
              <a:effectLst/>
              <a:latin typeface="Andalus" pitchFamily="18" charset="-78"/>
              <a:cs typeface="Andalus" pitchFamily="18" charset="-78"/>
            </a:endParaRPr>
          </a:p>
        </p:txBody>
      </p:sp>
      <p:graphicFrame>
        <p:nvGraphicFramePr>
          <p:cNvPr id="694276" name="Object 4"/>
          <p:cNvGraphicFramePr>
            <a:graphicFrameLocks noChangeAspect="1"/>
          </p:cNvGraphicFramePr>
          <p:nvPr/>
        </p:nvGraphicFramePr>
        <p:xfrm>
          <a:off x="2640807" y="2308225"/>
          <a:ext cx="3862387" cy="353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23880" imgH="1396800" progId="">
                  <p:embed/>
                </p:oleObj>
              </mc:Choice>
              <mc:Fallback>
                <p:oleObj name="Equation" r:id="rId2" imgW="1523880" imgH="139680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0807" y="2308225"/>
                        <a:ext cx="3862387" cy="3538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4277" name="Object 5"/>
          <p:cNvGraphicFramePr>
            <a:graphicFrameLocks noChangeAspect="1"/>
          </p:cNvGraphicFramePr>
          <p:nvPr/>
        </p:nvGraphicFramePr>
        <p:xfrm>
          <a:off x="2084388" y="1674358"/>
          <a:ext cx="2446337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43000" imgH="228600" progId="">
                  <p:embed/>
                </p:oleObj>
              </mc:Choice>
              <mc:Fallback>
                <p:oleObj name="Equation" r:id="rId4" imgW="1143000" imgH="228600" progId="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4388" y="1674358"/>
                        <a:ext cx="2446337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8" descr="DIP3E_book_cover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447800" y="2286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Color Image Processing </a:t>
            </a:r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 flipH="1">
            <a:off x="158750" y="1536700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573213" y="874713"/>
            <a:ext cx="5995987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Contd…</a:t>
            </a:r>
          </a:p>
        </p:txBody>
      </p:sp>
      <p:sp>
        <p:nvSpPr>
          <p:cNvPr id="14" name="Slide Number Placeholder 8"/>
          <p:cNvSpPr txBox="1">
            <a:spLocks/>
          </p:cNvSpPr>
          <p:nvPr/>
        </p:nvSpPr>
        <p:spPr bwMode="auto">
          <a:xfrm>
            <a:off x="6553200" y="6245225"/>
            <a:ext cx="22891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D73BA2-5AFE-43CF-8E09-DA0583C99A8C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301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3238" y="222250"/>
            <a:ext cx="3086100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2089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88" y="3083352"/>
            <a:ext cx="8429625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70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3580" y="1217386"/>
            <a:ext cx="8456839" cy="373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3180460" y="352302"/>
            <a:ext cx="278307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pic>
        <p:nvPicPr>
          <p:cNvPr id="669703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76375" y="5392964"/>
            <a:ext cx="619125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87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8743" y="393692"/>
            <a:ext cx="7126514" cy="585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349" name="Rectangle 5"/>
          <p:cNvSpPr>
            <a:spLocks noChangeArrowheads="1"/>
          </p:cNvSpPr>
          <p:nvPr/>
        </p:nvSpPr>
        <p:spPr bwMode="auto">
          <a:xfrm>
            <a:off x="4600575" y="2917825"/>
            <a:ext cx="2641600" cy="2540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73830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8230" y="197987"/>
            <a:ext cx="6952342" cy="6376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973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734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72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75" y="1519781"/>
            <a:ext cx="8943975" cy="3816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Slide Number Placeholder 8"/>
          <p:cNvSpPr txBox="1">
            <a:spLocks/>
          </p:cNvSpPr>
          <p:nvPr/>
        </p:nvSpPr>
        <p:spPr bwMode="auto">
          <a:xfrm>
            <a:off x="6553200" y="6245225"/>
            <a:ext cx="22891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D73BA2-5AFE-43CF-8E09-DA0583C99A8C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670728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7164" y="5645089"/>
            <a:ext cx="80391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 Box 10">
            <a:extLst>
              <a:ext uri="{FF2B5EF4-FFF2-40B4-BE49-F238E27FC236}">
                <a16:creationId xmlns:a16="http://schemas.microsoft.com/office/drawing/2014/main" id="{CE2C4AF6-E2F5-0334-9399-C6D6C57C7F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0460" y="352302"/>
            <a:ext cx="278307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3810013" y="280370"/>
            <a:ext cx="152397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 </a:t>
            </a:r>
            <a:endParaRPr lang="en-US" sz="4000" b="1" u="sng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00" y="1296808"/>
            <a:ext cx="8382000" cy="4450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colors that humans perceive in an object are determined</a:t>
            </a:r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the nature of the light reflected from the object.</a:t>
            </a:r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Char char="►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SzPct val="80000"/>
              <a:buFont typeface="Wingdings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Monochromatic light</a:t>
            </a:r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SzPct val="80000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8800" lvl="3" indent="-457200" algn="just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SzPct val="80000"/>
              <a:buFont typeface="Wingdings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Chromatic light bands</a:t>
            </a:r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SzPct val="80000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8800" lvl="3" indent="-457200" algn="just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Radiance (Watts-W)</a:t>
            </a:r>
          </a:p>
          <a:p>
            <a:pPr marL="1828800" lvl="3" indent="-457200" algn="just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Luminance (Lumens-lm)</a:t>
            </a:r>
          </a:p>
          <a:p>
            <a:pPr marL="1828800" lvl="3" indent="-457200" algn="just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Brightness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8"/>
          <p:cNvSpPr txBox="1">
            <a:spLocks/>
          </p:cNvSpPr>
          <p:nvPr/>
        </p:nvSpPr>
        <p:spPr bwMode="auto">
          <a:xfrm>
            <a:off x="6553200" y="6245225"/>
            <a:ext cx="22891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D73BA2-5AFE-43CF-8E09-DA0583C99A8C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994400" y="1156972"/>
            <a:ext cx="292462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 to 7 million cones in the human eye can be divided into three principal sensing categories, corresponding roughly to red, green, and blue.</a:t>
            </a:r>
          </a:p>
          <a:p>
            <a:pPr algn="just"/>
            <a:endParaRPr lang="en-US" sz="2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charset="0"/>
              <a:buNone/>
            </a:pP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65%:  red    33%: green   2%: blue </a:t>
            </a: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(blue cones are the most sensitive)</a:t>
            </a:r>
          </a:p>
        </p:txBody>
      </p:sp>
      <p:sp>
        <p:nvSpPr>
          <p:cNvPr id="2" name="Text Box 10">
            <a:extLst>
              <a:ext uri="{FF2B5EF4-FFF2-40B4-BE49-F238E27FC236}">
                <a16:creationId xmlns:a16="http://schemas.microsoft.com/office/drawing/2014/main" id="{63E179F3-57CA-A35E-CF49-3A4CC9B7E0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13" y="280370"/>
            <a:ext cx="152397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 </a:t>
            </a:r>
            <a:endParaRPr lang="en-US" sz="4000" b="1" u="sng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53D26CA5-4A9F-D657-A09B-A53FC471F8F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1625" y="1045896"/>
            <a:ext cx="5647478" cy="553173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74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9738" y="1460500"/>
            <a:ext cx="6286500" cy="461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Slide Number Placeholder 8"/>
          <p:cNvSpPr txBox="1">
            <a:spLocks/>
          </p:cNvSpPr>
          <p:nvPr/>
        </p:nvSpPr>
        <p:spPr bwMode="auto">
          <a:xfrm>
            <a:off x="6553200" y="6245225"/>
            <a:ext cx="22891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D73BA2-5AFE-43CF-8E09-DA0583C99A8C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67175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86796" y="1841273"/>
            <a:ext cx="2017466" cy="2571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 Box 10">
            <a:extLst>
              <a:ext uri="{FF2B5EF4-FFF2-40B4-BE49-F238E27FC236}">
                <a16:creationId xmlns:a16="http://schemas.microsoft.com/office/drawing/2014/main" id="{11375BD7-DA44-2F58-A816-164D86C056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13" y="280370"/>
            <a:ext cx="152397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 </a:t>
            </a:r>
            <a:endParaRPr lang="en-US" sz="4000" b="1" u="sng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79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20850" y="1032387"/>
            <a:ext cx="4378325" cy="5471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7379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91205" y="1944209"/>
            <a:ext cx="2032058" cy="2214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Slide Number Placeholder 8"/>
          <p:cNvSpPr txBox="1">
            <a:spLocks/>
          </p:cNvSpPr>
          <p:nvPr/>
        </p:nvSpPr>
        <p:spPr bwMode="auto">
          <a:xfrm>
            <a:off x="6553200" y="6245225"/>
            <a:ext cx="22891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D73BA2-5AFE-43CF-8E09-DA0583C99A8C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Text Box 10">
            <a:extLst>
              <a:ext uri="{FF2B5EF4-FFF2-40B4-BE49-F238E27FC236}">
                <a16:creationId xmlns:a16="http://schemas.microsoft.com/office/drawing/2014/main" id="{F5B97F21-CC1D-160A-5722-D3A387E594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285" y="195517"/>
            <a:ext cx="682850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and Secondary colors </a:t>
            </a:r>
            <a:endParaRPr lang="en-US" sz="4000" b="1" u="sng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9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339213" y="995516"/>
            <a:ext cx="8229600" cy="5523271"/>
          </a:xfrm>
        </p:spPr>
        <p:txBody>
          <a:bodyPr>
            <a:noAutofit/>
          </a:bodyPr>
          <a:lstStyle/>
          <a:p>
            <a:pPr algn="just"/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characteristics generally used to distinguish one color from another are brightness, hue, and saturation</a:t>
            </a:r>
          </a:p>
          <a:p>
            <a:pPr algn="just">
              <a:buFont typeface="Arial" charset="0"/>
              <a:buNone/>
            </a:pP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pPr algn="just">
              <a:buFont typeface="Arial" charset="0"/>
              <a:buNone/>
            </a:pP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Brightness</a:t>
            </a: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the achromatic notion of intensity.</a:t>
            </a:r>
          </a:p>
          <a:p>
            <a:pPr algn="just">
              <a:buFont typeface="Arial" charset="0"/>
              <a:buNone/>
            </a:pPr>
            <a:endParaRPr lang="en-US" sz="2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charset="0"/>
              <a:buNone/>
            </a:pP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Hue</a:t>
            </a: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dominant wavelength in a mixture of light waves, represents dominant color as perceived by an observer.</a:t>
            </a:r>
          </a:p>
          <a:p>
            <a:pPr algn="just">
              <a:buFont typeface="Arial" charset="0"/>
              <a:buNone/>
            </a:pPr>
            <a:endParaRPr lang="en-US" sz="2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charset="0"/>
              <a:buNone/>
            </a:pP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Saturation</a:t>
            </a: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relative purity or the amount of white light mixed with its hue, with the degree of saturation being inversely proportional to the amount of white light added.</a:t>
            </a:r>
          </a:p>
          <a:p>
            <a:pPr algn="just">
              <a:buFont typeface="Arial" charset="0"/>
              <a:buNone/>
            </a:pP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Ex: 	Pink (red and white), </a:t>
            </a:r>
          </a:p>
          <a:p>
            <a:pPr algn="just">
              <a:buFont typeface="Arial" charset="0"/>
              <a:buNone/>
            </a:pP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	Lavender (violet and white)</a:t>
            </a:r>
          </a:p>
        </p:txBody>
      </p:sp>
      <p:sp>
        <p:nvSpPr>
          <p:cNvPr id="12" name="Slide Number Placeholder 8"/>
          <p:cNvSpPr txBox="1">
            <a:spLocks/>
          </p:cNvSpPr>
          <p:nvPr/>
        </p:nvSpPr>
        <p:spPr bwMode="auto">
          <a:xfrm>
            <a:off x="6553200" y="6245225"/>
            <a:ext cx="22891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D73BA2-5AFE-43CF-8E09-DA0583C99A8C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Text Box 10">
            <a:extLst>
              <a:ext uri="{FF2B5EF4-FFF2-40B4-BE49-F238E27FC236}">
                <a16:creationId xmlns:a16="http://schemas.microsoft.com/office/drawing/2014/main" id="{8D5F6F00-2496-AAE1-CEA3-6DA88512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285" y="195517"/>
            <a:ext cx="682850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and Secondary colors </a:t>
            </a:r>
            <a:endParaRPr lang="en-US" sz="4000" b="1" u="sng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VIT PP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VVIT PPT Theme</Template>
  <TotalTime>44839</TotalTime>
  <Words>660</Words>
  <Application>Microsoft Office PowerPoint</Application>
  <PresentationFormat>On-screen Show (4:3)</PresentationFormat>
  <Paragraphs>121</Paragraphs>
  <Slides>31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Andalus</vt:lpstr>
      <vt:lpstr>Arial</vt:lpstr>
      <vt:lpstr>Baskerville Old Face</vt:lpstr>
      <vt:lpstr>Book Antiqua</vt:lpstr>
      <vt:lpstr>Calibri</vt:lpstr>
      <vt:lpstr>Tahoma</vt:lpstr>
      <vt:lpstr>Times New Roman</vt:lpstr>
      <vt:lpstr>Wingdings</vt:lpstr>
      <vt:lpstr>VVIT PPT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SATHISH</dc:creator>
  <cp:lastModifiedBy>Dell</cp:lastModifiedBy>
  <cp:revision>608</cp:revision>
  <cp:lastPrinted>1601-01-01T00:00:00Z</cp:lastPrinted>
  <dcterms:created xsi:type="dcterms:W3CDTF">1601-01-01T00:00:00Z</dcterms:created>
  <dcterms:modified xsi:type="dcterms:W3CDTF">2023-08-01T07:43:22Z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